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1" r:id="rId3"/>
    <p:sldId id="300" r:id="rId4"/>
    <p:sldId id="301" r:id="rId5"/>
    <p:sldId id="302" r:id="rId6"/>
    <p:sldId id="303" r:id="rId7"/>
    <p:sldId id="304" r:id="rId8"/>
    <p:sldId id="310" r:id="rId9"/>
    <p:sldId id="305" r:id="rId10"/>
    <p:sldId id="306" r:id="rId11"/>
    <p:sldId id="307" r:id="rId12"/>
    <p:sldId id="308" r:id="rId13"/>
    <p:sldId id="314" r:id="rId14"/>
    <p:sldId id="309" r:id="rId15"/>
    <p:sldId id="312" r:id="rId16"/>
    <p:sldId id="313" r:id="rId17"/>
    <p:sldId id="298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30.5.2016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Tehnologija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sr-Latn-CS" b="1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7303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 err="1"/>
              <a:t>Parametri</a:t>
            </a:r>
            <a:r>
              <a:rPr lang="en-US" dirty="0"/>
              <a:t>: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zavarivanja-zavisnost</a:t>
            </a:r>
            <a:r>
              <a:rPr lang="en-US" dirty="0"/>
              <a:t> </a:t>
            </a:r>
            <a:r>
              <a:rPr lang="en-US" dirty="0" err="1"/>
              <a:t>sile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0" t="32292" r="16618" b="16666"/>
          <a:stretch/>
        </p:blipFill>
        <p:spPr>
          <a:xfrm>
            <a:off x="48726" y="2362200"/>
            <a:ext cx="906624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5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=500+2000s (</a:t>
            </a:r>
            <a:r>
              <a:rPr lang="en-US" dirty="0" err="1"/>
              <a:t>nerđajući</a:t>
            </a:r>
            <a:r>
              <a:rPr lang="en-US" dirty="0"/>
              <a:t>, </a:t>
            </a:r>
            <a:r>
              <a:rPr lang="en-US" dirty="0" err="1"/>
              <a:t>vatrootporni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, </a:t>
            </a:r>
            <a:r>
              <a:rPr lang="en-US" dirty="0" err="1"/>
              <a:t>leg.Ti</a:t>
            </a:r>
            <a:r>
              <a:rPr lang="en-US" dirty="0"/>
              <a:t> 2x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sz="2800" dirty="0" err="1"/>
              <a:t>Prekomerno</a:t>
            </a:r>
            <a:r>
              <a:rPr lang="en-US" sz="2800" dirty="0"/>
              <a:t> </a:t>
            </a:r>
            <a:r>
              <a:rPr lang="en-US" sz="2800" dirty="0" err="1"/>
              <a:t>prekrivanje</a:t>
            </a:r>
            <a:r>
              <a:rPr lang="en-US" sz="2800" dirty="0"/>
              <a:t> </a:t>
            </a:r>
            <a:r>
              <a:rPr lang="en-US" sz="2800" dirty="0" err="1"/>
              <a:t>tačaka</a:t>
            </a:r>
            <a:r>
              <a:rPr lang="en-US" sz="2800" dirty="0"/>
              <a:t>: a&lt;0,5d</a:t>
            </a:r>
            <a:r>
              <a:rPr lang="en-US" sz="2800" baseline="-25000" dirty="0"/>
              <a:t>m </a:t>
            </a:r>
            <a:r>
              <a:rPr lang="en-US" sz="2800" dirty="0" err="1"/>
              <a:t>nepoželjno-smanjena</a:t>
            </a:r>
            <a:r>
              <a:rPr lang="en-US" sz="2800" dirty="0"/>
              <a:t> </a:t>
            </a:r>
            <a:r>
              <a:rPr lang="en-US" sz="2800" dirty="0" err="1"/>
              <a:t>čvrstoća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Preklop</a:t>
            </a:r>
            <a:r>
              <a:rPr lang="en-US" sz="2800" dirty="0"/>
              <a:t>: p=d</a:t>
            </a:r>
            <a:r>
              <a:rPr lang="en-US" sz="2800" baseline="-25000" dirty="0"/>
              <a:t>t1</a:t>
            </a:r>
            <a:r>
              <a:rPr lang="en-US" sz="2800" dirty="0"/>
              <a:t>-</a:t>
            </a:r>
            <a:r>
              <a:rPr lang="en-US" sz="2800" baseline="-25000" dirty="0"/>
              <a:t> </a:t>
            </a:r>
            <a:r>
              <a:rPr lang="en-US" sz="2800" dirty="0" err="1"/>
              <a:t>v</a:t>
            </a:r>
            <a:r>
              <a:rPr lang="en-US" sz="2800" baseline="-25000" dirty="0" err="1"/>
              <a:t>z</a:t>
            </a:r>
            <a:r>
              <a:rPr lang="en-US" sz="2800" dirty="0" err="1"/>
              <a:t>t</a:t>
            </a:r>
            <a:r>
              <a:rPr lang="en-US" sz="2800" baseline="-25000" dirty="0" err="1"/>
              <a:t>p</a:t>
            </a:r>
            <a:endParaRPr lang="en-US" sz="2800" baseline="-25000" dirty="0"/>
          </a:p>
          <a:p>
            <a:pPr>
              <a:buFontTx/>
              <a:buChar char="-"/>
            </a:pPr>
            <a:r>
              <a:rPr lang="en-US" sz="2800" dirty="0" err="1"/>
              <a:t>Prečnik</a:t>
            </a:r>
            <a:r>
              <a:rPr lang="en-US" sz="2800" dirty="0"/>
              <a:t> </a:t>
            </a:r>
            <a:r>
              <a:rPr lang="en-US" sz="2800" dirty="0" err="1"/>
              <a:t>tačke</a:t>
            </a:r>
            <a:r>
              <a:rPr lang="en-US" sz="2800" dirty="0"/>
              <a:t>: </a:t>
            </a:r>
            <a:r>
              <a:rPr lang="en-US" sz="2800" dirty="0" err="1"/>
              <a:t>d</a:t>
            </a:r>
            <a:r>
              <a:rPr lang="en-US" sz="2800" baseline="-25000" dirty="0" err="1"/>
              <a:t>t</a:t>
            </a:r>
            <a:r>
              <a:rPr lang="en-US" sz="2800" dirty="0"/>
              <a:t>=d</a:t>
            </a:r>
            <a:r>
              <a:rPr lang="en-US" sz="2800" baseline="-25000" dirty="0"/>
              <a:t>t1</a:t>
            </a:r>
            <a:r>
              <a:rPr lang="en-US" sz="2800" dirty="0"/>
              <a:t>+v</a:t>
            </a:r>
            <a:r>
              <a:rPr lang="en-US" sz="2800" baseline="-25000" dirty="0"/>
              <a:t>z</a:t>
            </a:r>
            <a:r>
              <a:rPr lang="en-US" sz="2800" dirty="0"/>
              <a:t>t</a:t>
            </a:r>
            <a:r>
              <a:rPr lang="en-US" sz="2800" baseline="-25000" dirty="0"/>
              <a:t>z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322" t="51042" r="5125" b="19792"/>
          <a:stretch/>
        </p:blipFill>
        <p:spPr>
          <a:xfrm>
            <a:off x="59872" y="4495800"/>
            <a:ext cx="481692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842808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t1</a:t>
            </a:r>
            <a:r>
              <a:rPr lang="en-US" sz="2400" dirty="0"/>
              <a:t>-prečnik </a:t>
            </a:r>
            <a:r>
              <a:rPr lang="en-US" sz="2400" dirty="0" err="1"/>
              <a:t>tačke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bi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mirovale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</a:t>
            </a:r>
            <a:r>
              <a:rPr lang="en-US" sz="2400" baseline="-25000" dirty="0" err="1"/>
              <a:t>t</a:t>
            </a:r>
            <a:r>
              <a:rPr lang="en-US" sz="2400" dirty="0" err="1"/>
              <a:t>-stvarni</a:t>
            </a:r>
            <a:r>
              <a:rPr lang="en-US" sz="2400" dirty="0"/>
              <a:t> </a:t>
            </a:r>
            <a:r>
              <a:rPr lang="en-US" sz="2400" dirty="0" err="1"/>
              <a:t>prečnik</a:t>
            </a:r>
            <a:r>
              <a:rPr lang="en-US" sz="2400" dirty="0"/>
              <a:t> </a:t>
            </a:r>
            <a:r>
              <a:rPr lang="en-US" sz="2400" dirty="0" err="1"/>
              <a:t>tačke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dobija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se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kreću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4267200" y="2514600"/>
            <a:ext cx="457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514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p=</a:t>
            </a:r>
            <a:r>
              <a:rPr lang="en-US" sz="2400" dirty="0" err="1"/>
              <a:t>d</a:t>
            </a:r>
            <a:r>
              <a:rPr lang="en-US" sz="2400" baseline="-25000" dirty="0" err="1"/>
              <a:t>t</a:t>
            </a:r>
            <a:r>
              <a:rPr lang="en-US" sz="2400" dirty="0"/>
              <a:t>/4: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5988" t="56250" r="68155" b="37500"/>
          <a:stretch/>
        </p:blipFill>
        <p:spPr>
          <a:xfrm>
            <a:off x="5867400" y="3048000"/>
            <a:ext cx="18288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2842" y="228600"/>
            <a:ext cx="7078807" cy="2941421"/>
            <a:chOff x="972842" y="228600"/>
            <a:chExt cx="7078807" cy="29414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5857" t="26651" r="9004" b="50200"/>
            <a:stretch/>
          </p:blipFill>
          <p:spPr>
            <a:xfrm rot="-120000">
              <a:off x="972842" y="548150"/>
              <a:ext cx="7078807" cy="26218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95800" y="228600"/>
              <a:ext cx="3505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7000" y="838200"/>
              <a:ext cx="914400" cy="1981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271" t="56250" r="20132" b="19792"/>
          <a:stretch/>
        </p:blipFill>
        <p:spPr>
          <a:xfrm rot="21480000">
            <a:off x="472105" y="3526669"/>
            <a:ext cx="5487902" cy="30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zbijanjem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uslov</a:t>
            </a:r>
            <a:r>
              <a:rPr lang="en-US" dirty="0"/>
              <a:t> da je zona </a:t>
            </a:r>
            <a:r>
              <a:rPr lang="en-US" dirty="0" err="1"/>
              <a:t>nulte</a:t>
            </a:r>
            <a:r>
              <a:rPr lang="en-US" dirty="0"/>
              <a:t> </a:t>
            </a:r>
            <a:r>
              <a:rPr lang="en-US" dirty="0" err="1"/>
              <a:t>deformacije</a:t>
            </a:r>
            <a:r>
              <a:rPr lang="en-US" dirty="0"/>
              <a:t> x</a:t>
            </a:r>
            <a:r>
              <a:rPr lang="en-US" baseline="-25000" dirty="0"/>
              <a:t>o</a:t>
            </a:r>
            <a:r>
              <a:rPr lang="en-US" dirty="0"/>
              <a:t>=(30-50%)d; d-</a:t>
            </a:r>
            <a:r>
              <a:rPr lang="en-US" dirty="0" err="1"/>
              <a:t>prečnik</a:t>
            </a:r>
            <a:r>
              <a:rPr lang="en-US" dirty="0"/>
              <a:t>/</a:t>
            </a: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uzorka</a:t>
            </a:r>
            <a:endParaRPr lang="en-US" dirty="0"/>
          </a:p>
          <a:p>
            <a:r>
              <a:rPr lang="en-US" dirty="0" err="1"/>
              <a:t>Uslov</a:t>
            </a:r>
            <a:r>
              <a:rPr lang="en-US" dirty="0"/>
              <a:t> </a:t>
            </a:r>
            <a:r>
              <a:rPr lang="en-US" dirty="0" err="1"/>
              <a:t>dobrog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zavarenog</a:t>
            </a:r>
            <a:r>
              <a:rPr lang="en-US" dirty="0"/>
              <a:t> </a:t>
            </a:r>
            <a:r>
              <a:rPr lang="en-US" dirty="0" err="1"/>
              <a:t>spoja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j√t</a:t>
            </a:r>
            <a:r>
              <a:rPr lang="en-US" dirty="0"/>
              <a:t>=a10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r>
              <a:rPr lang="en-US" dirty="0"/>
              <a:t>j-</a:t>
            </a:r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A/cm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t-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a-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čelik</a:t>
            </a:r>
            <a:r>
              <a:rPr lang="en-US" dirty="0"/>
              <a:t> do Ø10mm 10, </a:t>
            </a:r>
            <a:r>
              <a:rPr lang="en-US" dirty="0" err="1"/>
              <a:t>preko</a:t>
            </a:r>
            <a:r>
              <a:rPr lang="en-US" dirty="0"/>
              <a:t> Ø10 8; </a:t>
            </a:r>
          </a:p>
          <a:p>
            <a:pPr>
              <a:buFontTx/>
              <a:buChar char="-"/>
            </a:pPr>
            <a:r>
              <a:rPr lang="en-US" dirty="0"/>
              <a:t>Cu 28; </a:t>
            </a:r>
            <a:r>
              <a:rPr lang="en-US" dirty="0" err="1"/>
              <a:t>mesing</a:t>
            </a:r>
            <a:r>
              <a:rPr lang="en-US" dirty="0"/>
              <a:t> 20</a:t>
            </a:r>
          </a:p>
          <a:p>
            <a:pPr>
              <a:buFontTx/>
              <a:buChar char="-"/>
            </a:pPr>
            <a:r>
              <a:rPr lang="en-US" dirty="0"/>
              <a:t>Al </a:t>
            </a:r>
            <a:r>
              <a:rPr lang="en-US" dirty="0" err="1"/>
              <a:t>neočišćene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12-15, </a:t>
            </a:r>
            <a:r>
              <a:rPr lang="en-US" dirty="0" err="1"/>
              <a:t>očišćene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349764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varničenjem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562600"/>
          </a:xfrm>
        </p:spPr>
        <p:txBody>
          <a:bodyPr>
            <a:noAutofit/>
          </a:bodyPr>
          <a:lstStyle/>
          <a:p>
            <a:r>
              <a:rPr lang="en-US" sz="2400" dirty="0"/>
              <a:t>Zona </a:t>
            </a:r>
            <a:r>
              <a:rPr lang="en-US" sz="2400" dirty="0" err="1"/>
              <a:t>nulte</a:t>
            </a:r>
            <a:r>
              <a:rPr lang="en-US" sz="2400" dirty="0"/>
              <a:t> </a:t>
            </a:r>
            <a:r>
              <a:rPr lang="en-US" sz="2400" dirty="0" err="1"/>
              <a:t>deformacije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x</a:t>
            </a:r>
            <a:r>
              <a:rPr lang="en-US" sz="2400" baseline="-25000" dirty="0"/>
              <a:t>o</a:t>
            </a:r>
            <a:r>
              <a:rPr lang="en-US" sz="2400" dirty="0"/>
              <a:t>=1+0,2d; d-</a:t>
            </a:r>
            <a:r>
              <a:rPr lang="en-US" sz="2400" dirty="0" err="1"/>
              <a:t>prečnik</a:t>
            </a:r>
            <a:r>
              <a:rPr lang="en-US" sz="2400" dirty="0"/>
              <a:t> </a:t>
            </a:r>
            <a:r>
              <a:rPr lang="en-US" sz="2400" dirty="0" err="1"/>
              <a:t>uzorka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Specifični</a:t>
            </a:r>
            <a:r>
              <a:rPr lang="en-US" sz="2400" dirty="0"/>
              <a:t> </a:t>
            </a:r>
            <a:r>
              <a:rPr lang="en-US" sz="2400" dirty="0" err="1"/>
              <a:t>pritisci</a:t>
            </a:r>
            <a:r>
              <a:rPr lang="en-US" sz="2400" dirty="0"/>
              <a:t> 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dirty="0" err="1"/>
              <a:t>materijala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Niskougljenični</a:t>
            </a:r>
            <a:r>
              <a:rPr lang="en-US" sz="2400" dirty="0"/>
              <a:t> 		30-50 N/mm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Visokougljenični</a:t>
            </a:r>
            <a:r>
              <a:rPr lang="en-US" sz="2400" dirty="0"/>
              <a:t> 		60-80 N/mm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Brzorezni</a:t>
            </a:r>
            <a:r>
              <a:rPr lang="en-US" sz="2400" dirty="0"/>
              <a:t>  			60-100 N/mm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Austenitni</a:t>
            </a:r>
            <a:r>
              <a:rPr lang="en-US" sz="2400" dirty="0"/>
              <a:t> </a:t>
            </a:r>
            <a:r>
              <a:rPr lang="en-US" sz="2400" dirty="0" err="1"/>
              <a:t>nerđajući</a:t>
            </a:r>
            <a:r>
              <a:rPr lang="en-US" sz="2400" dirty="0"/>
              <a:t> 		100-120 N/mm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 </a:t>
            </a:r>
            <a:r>
              <a:rPr lang="en-US" sz="2400" dirty="0" err="1"/>
              <a:t>Niže</a:t>
            </a:r>
            <a:r>
              <a:rPr lang="en-US" sz="2400" dirty="0"/>
              <a:t> </a:t>
            </a:r>
            <a:r>
              <a:rPr lang="en-US" sz="2400" dirty="0" err="1"/>
              <a:t>vrednosti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opsega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varničenje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predgrevanjem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**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vrednosti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opsega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neprekidno</a:t>
            </a:r>
            <a:r>
              <a:rPr lang="en-US" sz="2400" dirty="0"/>
              <a:t> </a:t>
            </a:r>
            <a:r>
              <a:rPr lang="en-US" sz="2400" dirty="0" err="1"/>
              <a:t>varničenje</a:t>
            </a:r>
            <a:r>
              <a:rPr lang="en-US" sz="2400" dirty="0"/>
              <a:t> (</a:t>
            </a:r>
            <a:r>
              <a:rPr lang="en-US" sz="2400" dirty="0" err="1"/>
              <a:t>produženo</a:t>
            </a:r>
            <a:r>
              <a:rPr lang="en-US" sz="2400" dirty="0"/>
              <a:t> </a:t>
            </a:r>
            <a:r>
              <a:rPr lang="en-US" sz="2400" dirty="0" err="1"/>
              <a:t>varničenje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823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skraćivanja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99" t="21875" r="9590" b="42708"/>
          <a:stretch/>
        </p:blipFill>
        <p:spPr>
          <a:xfrm>
            <a:off x="858882" y="1752599"/>
            <a:ext cx="7370717" cy="45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/>
          <a:lstStyle/>
          <a:p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varničenja</a:t>
            </a:r>
            <a:r>
              <a:rPr lang="en-US" dirty="0"/>
              <a:t> (</a:t>
            </a:r>
            <a:r>
              <a:rPr lang="en-US" dirty="0" err="1"/>
              <a:t>čelik</a:t>
            </a:r>
            <a:r>
              <a:rPr lang="en-US" dirty="0"/>
              <a:t>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761" t="26042" r="12299" b="21875"/>
          <a:stretch/>
        </p:blipFill>
        <p:spPr>
          <a:xfrm>
            <a:off x="1905000" y="977348"/>
            <a:ext cx="5410200" cy="58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elektrootpornog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Tačkasto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Bradavičasto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Šavno</a:t>
            </a:r>
            <a:r>
              <a:rPr lang="en-US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zbijanjem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varničenjem</a:t>
            </a:r>
            <a:endParaRPr lang="en-US" dirty="0"/>
          </a:p>
          <a:p>
            <a:pPr marL="514350" indent="-514350">
              <a:buAutoNum type="arabicPeriod"/>
            </a:pPr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err="1"/>
              <a:t>Elektrootporno</a:t>
            </a:r>
            <a:r>
              <a:rPr lang="en-US" u="sng" dirty="0"/>
              <a:t> </a:t>
            </a:r>
            <a:r>
              <a:rPr lang="en-US" u="sng" dirty="0" err="1"/>
              <a:t>zavarivanje</a:t>
            </a:r>
            <a:endParaRPr lang="sr-Latn-CS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Tačkasto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Oštri</a:t>
            </a:r>
            <a:r>
              <a:rPr lang="en-US" dirty="0"/>
              <a:t> –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kratko</a:t>
            </a:r>
            <a:r>
              <a:rPr lang="en-US" dirty="0"/>
              <a:t> </a:t>
            </a:r>
            <a:r>
              <a:rPr lang="en-US" dirty="0" err="1"/>
              <a:t>vreme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Meki</a:t>
            </a:r>
            <a:r>
              <a:rPr lang="en-US" dirty="0"/>
              <a:t> – mala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vreme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27" t="35416" r="10175" b="18750"/>
          <a:stretch/>
        </p:blipFill>
        <p:spPr>
          <a:xfrm>
            <a:off x="3200400" y="3321276"/>
            <a:ext cx="320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04800"/>
            <a:ext cx="8671034" cy="6400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err="1"/>
              <a:t>Parametri</a:t>
            </a:r>
            <a:r>
              <a:rPr lang="en-US" dirty="0"/>
              <a:t>: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zavarivanja-zavisnost</a:t>
            </a:r>
            <a:r>
              <a:rPr lang="en-US" dirty="0"/>
              <a:t> </a:t>
            </a:r>
            <a:r>
              <a:rPr lang="en-US" dirty="0" err="1"/>
              <a:t>sile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*I</a:t>
            </a:r>
            <a:r>
              <a:rPr lang="en-US" baseline="-25000" dirty="0"/>
              <a:t>n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normalizacije</a:t>
            </a:r>
            <a:r>
              <a:rPr lang="en-US" dirty="0"/>
              <a:t> (</a:t>
            </a:r>
            <a:r>
              <a:rPr lang="en-US" dirty="0" err="1"/>
              <a:t>naknadna</a:t>
            </a:r>
            <a:r>
              <a:rPr lang="en-US" dirty="0"/>
              <a:t> </a:t>
            </a:r>
            <a:r>
              <a:rPr lang="en-US" dirty="0" err="1"/>
              <a:t>termička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0" t="32292" r="16618" b="7291"/>
          <a:stretch/>
        </p:blipFill>
        <p:spPr>
          <a:xfrm>
            <a:off x="228600" y="1524000"/>
            <a:ext cx="86710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Q-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toplote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R-</a:t>
            </a:r>
            <a:r>
              <a:rPr lang="en-US" sz="2400" dirty="0" err="1"/>
              <a:t>el.otpor</a:t>
            </a:r>
            <a:r>
              <a:rPr lang="en-US" sz="2400" dirty="0"/>
              <a:t> </a:t>
            </a:r>
            <a:r>
              <a:rPr lang="en-US" sz="2400" dirty="0" err="1"/>
              <a:t>osnovnog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</a:t>
            </a:r>
            <a:r>
              <a:rPr lang="en-US" sz="2400" baseline="-25000" dirty="0" err="1"/>
              <a:t>z</a:t>
            </a:r>
            <a:r>
              <a:rPr lang="en-US" sz="2400" dirty="0" err="1"/>
              <a:t>-struja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</a:t>
            </a:r>
            <a:r>
              <a:rPr lang="en-US" sz="2400" baseline="-25000" dirty="0" err="1"/>
              <a:t>z</a:t>
            </a:r>
            <a:r>
              <a:rPr lang="en-US" sz="2400" dirty="0" err="1"/>
              <a:t>-vreme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r>
              <a:rPr lang="en-US" sz="2400" dirty="0"/>
              <a:t>		</a:t>
            </a:r>
            <a:r>
              <a:rPr lang="en-US" sz="2400" b="1" dirty="0" err="1"/>
              <a:t>Moguće</a:t>
            </a:r>
            <a:r>
              <a:rPr lang="en-US" sz="2400" b="1" dirty="0"/>
              <a:t> </a:t>
            </a:r>
            <a:r>
              <a:rPr lang="en-US" sz="2400" b="1" dirty="0" err="1"/>
              <a:t>zavarivanje</a:t>
            </a:r>
            <a:endParaRPr lang="en-US" sz="2400" b="1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4" t="83333" r="69326" b="11458"/>
          <a:stretch/>
        </p:blipFill>
        <p:spPr>
          <a:xfrm>
            <a:off x="3962400" y="1066800"/>
            <a:ext cx="12192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3999" y="3352800"/>
            <a:ext cx="6582937" cy="3505200"/>
            <a:chOff x="1523999" y="3352800"/>
            <a:chExt cx="6582937" cy="350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8375" t="32292" r="36530" b="24999"/>
            <a:stretch/>
          </p:blipFill>
          <p:spPr>
            <a:xfrm>
              <a:off x="1523999" y="3352800"/>
              <a:ext cx="6582937" cy="3505200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4191000" y="3352800"/>
              <a:ext cx="2286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9800" y="3352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45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Određivanje</a:t>
            </a:r>
            <a:r>
              <a:rPr lang="en-US" u="sng" dirty="0"/>
              <a:t> </a:t>
            </a:r>
            <a:r>
              <a:rPr lang="en-US" u="sng" dirty="0" err="1"/>
              <a:t>struje</a:t>
            </a:r>
            <a:r>
              <a:rPr lang="en-US" u="sng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niskougljenične</a:t>
            </a:r>
            <a:r>
              <a:rPr lang="en-US" dirty="0"/>
              <a:t> </a:t>
            </a:r>
            <a:r>
              <a:rPr lang="en-US" dirty="0" err="1"/>
              <a:t>čelike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s=1-3 mm: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=6500</a:t>
            </a:r>
            <a:r>
              <a:rPr lang="el-GR" dirty="0"/>
              <a:t>ρ</a:t>
            </a: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gustine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dirty="0"/>
              <a:t>/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dodirna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limovima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baseline="-25000" dirty="0" err="1"/>
              <a:t>z</a:t>
            </a:r>
            <a:r>
              <a:rPr lang="en-US" baseline="-25000" dirty="0"/>
              <a:t>    </a:t>
            </a:r>
            <a:r>
              <a:rPr lang="en-US" dirty="0"/>
              <a:t>- </a:t>
            </a:r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: </a:t>
            </a:r>
            <a:r>
              <a:rPr lang="en-US" dirty="0" err="1"/>
              <a:t>oštri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 160-400 A/mm</a:t>
            </a:r>
            <a:r>
              <a:rPr lang="en-US" baseline="30000" dirty="0"/>
              <a:t>2</a:t>
            </a:r>
            <a:r>
              <a:rPr lang="en-US" dirty="0"/>
              <a:t>; </a:t>
            </a:r>
            <a:r>
              <a:rPr lang="en-US" dirty="0" err="1"/>
              <a:t>meki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 80-160 A/mm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Određivanje</a:t>
            </a:r>
            <a:r>
              <a:rPr lang="en-US" u="sng" dirty="0"/>
              <a:t> </a:t>
            </a:r>
            <a:r>
              <a:rPr lang="en-US" u="sng" dirty="0" err="1"/>
              <a:t>vremena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t=(0,16 – 0,36)</a:t>
            </a:r>
            <a:r>
              <a:rPr lang="el-GR" dirty="0"/>
              <a:t>ρ</a:t>
            </a: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Određivanje</a:t>
            </a:r>
            <a:r>
              <a:rPr lang="en-US" u="sng" dirty="0"/>
              <a:t> </a:t>
            </a:r>
            <a:r>
              <a:rPr lang="en-US" u="sng" dirty="0" err="1"/>
              <a:t>prečnika</a:t>
            </a:r>
            <a:r>
              <a:rPr lang="en-US" u="sng" dirty="0"/>
              <a:t> </a:t>
            </a:r>
            <a:r>
              <a:rPr lang="en-US" u="sng" dirty="0" err="1"/>
              <a:t>elektrode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niskougljenični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:		d</a:t>
            </a:r>
            <a:r>
              <a:rPr lang="en-US" baseline="-25000" dirty="0"/>
              <a:t>e</a:t>
            </a:r>
            <a:r>
              <a:rPr lang="en-US" dirty="0"/>
              <a:t>=5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visokougljenični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:		d</a:t>
            </a:r>
            <a:r>
              <a:rPr lang="en-US" baseline="-25000" dirty="0"/>
              <a:t>e</a:t>
            </a:r>
            <a:r>
              <a:rPr lang="en-US" dirty="0"/>
              <a:t>=4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legure</a:t>
            </a:r>
            <a:r>
              <a:rPr lang="en-US" dirty="0"/>
              <a:t> Al:				d</a:t>
            </a:r>
            <a:r>
              <a:rPr lang="en-US" baseline="-25000" dirty="0"/>
              <a:t>e</a:t>
            </a:r>
            <a:r>
              <a:rPr lang="en-US" dirty="0"/>
              <a:t>=10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Određivanje</a:t>
            </a:r>
            <a:r>
              <a:rPr lang="en-US" u="sng" dirty="0"/>
              <a:t> </a:t>
            </a:r>
            <a:r>
              <a:rPr lang="en-US" u="sng" dirty="0" err="1"/>
              <a:t>sile</a:t>
            </a:r>
            <a:r>
              <a:rPr lang="en-US" u="sng" dirty="0"/>
              <a:t> </a:t>
            </a:r>
            <a:r>
              <a:rPr lang="en-US" u="sng" dirty="0" err="1"/>
              <a:t>pritiska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niskougljenični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:		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=50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visokougljenični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:		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=65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legure</a:t>
            </a:r>
            <a:r>
              <a:rPr lang="en-US" dirty="0"/>
              <a:t> Al:				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=12</a:t>
            </a:r>
            <a:r>
              <a:rPr lang="el-GR" dirty="0"/>
              <a:t>ρ√</a:t>
            </a: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Bradavičasto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je </a:t>
            </a:r>
            <a:r>
              <a:rPr lang="en-US" dirty="0" err="1"/>
              <a:t>snaga</a:t>
            </a:r>
            <a:r>
              <a:rPr lang="en-US" dirty="0"/>
              <a:t> 15-30 kVA</a:t>
            </a:r>
          </a:p>
          <a:p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tački</a:t>
            </a:r>
            <a:r>
              <a:rPr lang="en-US" dirty="0"/>
              <a:t> je 2000-6000 N</a:t>
            </a:r>
          </a:p>
        </p:txBody>
      </p:sp>
    </p:spTree>
    <p:extLst>
      <p:ext uri="{BB962C8B-B14F-4D97-AF65-F5344CB8AC3E}">
        <p14:creationId xmlns:p14="http://schemas.microsoft.com/office/powerpoint/2010/main" val="421029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Šavno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err="1"/>
              <a:t>Otpor</a:t>
            </a:r>
            <a:r>
              <a:rPr lang="en-US" dirty="0"/>
              <a:t> </a:t>
            </a:r>
            <a:r>
              <a:rPr lang="en-US" dirty="0" err="1"/>
              <a:t>pokretnog</a:t>
            </a:r>
            <a:r>
              <a:rPr lang="en-US" dirty="0"/>
              <a:t> </a:t>
            </a:r>
            <a:r>
              <a:rPr lang="en-US" dirty="0" err="1"/>
              <a:t>kontakta</a:t>
            </a:r>
            <a:r>
              <a:rPr lang="en-US" dirty="0"/>
              <a:t> 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nepokretnog</a:t>
            </a:r>
            <a:r>
              <a:rPr lang="en-US" dirty="0"/>
              <a:t>.</a:t>
            </a:r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neprekidnog</a:t>
            </a:r>
            <a:r>
              <a:rPr lang="en-US" dirty="0"/>
              <a:t> </a:t>
            </a:r>
            <a:r>
              <a:rPr lang="en-US" dirty="0" err="1"/>
              <a:t>kontakta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pregrevanja</a:t>
            </a:r>
            <a:r>
              <a:rPr lang="en-US" dirty="0"/>
              <a:t>, </a:t>
            </a:r>
            <a:r>
              <a:rPr lang="en-US" dirty="0" err="1"/>
              <a:t>površina</a:t>
            </a:r>
            <a:r>
              <a:rPr lang="en-US" dirty="0"/>
              <a:t> OM se </a:t>
            </a:r>
            <a:r>
              <a:rPr lang="en-US" dirty="0" err="1"/>
              <a:t>topi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se </a:t>
            </a:r>
            <a:r>
              <a:rPr lang="en-US" dirty="0" err="1"/>
              <a:t>nanosi</a:t>
            </a:r>
            <a:r>
              <a:rPr lang="en-US" dirty="0"/>
              <a:t> OM-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!!!</a:t>
            </a:r>
          </a:p>
          <a:p>
            <a:r>
              <a:rPr lang="en-US" b="1" dirty="0" err="1"/>
              <a:t>Težiti</a:t>
            </a:r>
            <a:r>
              <a:rPr lang="en-US" b="1" dirty="0"/>
              <a:t> </a:t>
            </a:r>
            <a:r>
              <a:rPr lang="en-US" b="1" dirty="0" err="1"/>
              <a:t>upotrebi</a:t>
            </a:r>
            <a:r>
              <a:rPr lang="en-US" b="1" dirty="0"/>
              <a:t> </a:t>
            </a:r>
            <a:r>
              <a:rPr lang="en-US" b="1" dirty="0" err="1"/>
              <a:t>šavnog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pauzom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18" t="57292" r="6662" b="9375"/>
          <a:stretch/>
        </p:blipFill>
        <p:spPr>
          <a:xfrm>
            <a:off x="228599" y="4724400"/>
            <a:ext cx="8686801" cy="21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341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Tehnologija zavarivanja 2</vt:lpstr>
      <vt:lpstr>Elektrootporno zavarivanje</vt:lpstr>
      <vt:lpstr>Tačkasto zavarivanje</vt:lpstr>
      <vt:lpstr>PowerPoint Presentation</vt:lpstr>
      <vt:lpstr>PowerPoint Presentation</vt:lpstr>
      <vt:lpstr>PowerPoint Presentation</vt:lpstr>
      <vt:lpstr>PowerPoint Presentation</vt:lpstr>
      <vt:lpstr>Bradavičasto</vt:lpstr>
      <vt:lpstr>Šavno zavarivanje</vt:lpstr>
      <vt:lpstr>PowerPoint Presentation</vt:lpstr>
      <vt:lpstr>PowerPoint Presentation</vt:lpstr>
      <vt:lpstr>PowerPoint Presentation</vt:lpstr>
      <vt:lpstr>Sučeono zbijanjem</vt:lpstr>
      <vt:lpstr>Sučeono varničenjem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Sebastian Baloš</cp:lastModifiedBy>
  <cp:revision>207</cp:revision>
  <dcterms:created xsi:type="dcterms:W3CDTF">2013-03-01T20:53:04Z</dcterms:created>
  <dcterms:modified xsi:type="dcterms:W3CDTF">2016-05-30T12:56:25Z</dcterms:modified>
</cp:coreProperties>
</file>